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59" r:id="rId5"/>
    <p:sldId id="260" r:id="rId6"/>
    <p:sldId id="261" r:id="rId7"/>
    <p:sldId id="262" r:id="rId8"/>
    <p:sldId id="263" r:id="rId9"/>
    <p:sldId id="265" r:id="rId10"/>
    <p:sldId id="264" r:id="rId11"/>
    <p:sldId id="267"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4" autoAdjust="0"/>
    <p:restoredTop sz="94660"/>
  </p:normalViewPr>
  <p:slideViewPr>
    <p:cSldViewPr>
      <p:cViewPr varScale="1">
        <p:scale>
          <a:sx n="68" d="100"/>
          <a:sy n="68" d="100"/>
        </p:scale>
        <p:origin x="-14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11/8/2022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11/8/2022</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8BD707-D9CF-40AE-B4C6-C98DA3205C09}" type="datetimeFigureOut">
              <a:rPr lang="en-US" smtClean="0"/>
              <a:pPr/>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11/8/2022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audio" Target="file:///C:\Users\Jelena\Downloads\onlymp3.to%20-%20Tamo%20daleko%20%5bLyrics%20Video%5d-njTmtSXtS_I-192k-1658047899827.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 name="onlymp3.to - Tamo daleko [Lyrics Video]-njTmtSXtS_I-192k-1658047899827.mp3">
            <a:hlinkClick r:id="" action="ppaction://media"/>
          </p:cNvPr>
          <p:cNvPicPr>
            <a:picLocks noRot="1" noChangeAspect="1"/>
          </p:cNvPicPr>
          <p:nvPr>
            <a:audioFile r:link="rId1"/>
          </p:nvPr>
        </p:nvPicPr>
        <p:blipFill>
          <a:blip r:embed="rId4"/>
          <a:stretch>
            <a:fillRect/>
          </a:stretch>
        </p:blipFill>
        <p:spPr>
          <a:xfrm>
            <a:off x="1676400" y="28194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signing-of-the-armistice-on-11th-november-1918-at-5-a-m-1918.jpg"/>
          <p:cNvPicPr>
            <a:picLocks noChangeAspect="1"/>
          </p:cNvPicPr>
          <p:nvPr/>
        </p:nvPicPr>
        <p:blipFill>
          <a:blip r:embed="rId2"/>
          <a:stretch>
            <a:fillRect/>
          </a:stretch>
        </p:blipFill>
        <p:spPr>
          <a:xfrm>
            <a:off x="3200400" y="3529584"/>
            <a:ext cx="5715000" cy="3328416"/>
          </a:xfrm>
          <a:prstGeom prst="rect">
            <a:avLst/>
          </a:prstGeom>
        </p:spPr>
      </p:pic>
      <p:sp>
        <p:nvSpPr>
          <p:cNvPr id="3" name="Content Placeholder 2"/>
          <p:cNvSpPr>
            <a:spLocks noGrp="1"/>
          </p:cNvSpPr>
          <p:nvPr>
            <p:ph idx="1"/>
          </p:nvPr>
        </p:nvSpPr>
        <p:spPr>
          <a:xfrm>
            <a:off x="0" y="228600"/>
            <a:ext cx="8839200" cy="5257800"/>
          </a:xfrm>
        </p:spPr>
        <p:txBody>
          <a:bodyPr>
            <a:normAutofit/>
          </a:bodyPr>
          <a:lstStyle/>
          <a:p>
            <a:pPr algn="just"/>
            <a:r>
              <a:rPr lang="sr-Cyrl-RS" sz="2400" dirty="0" smtClean="0">
                <a:latin typeface="Times New Roman" pitchFamily="18" charset="0"/>
                <a:cs typeface="Times New Roman" pitchFamily="18" charset="0"/>
              </a:rPr>
              <a:t>У </a:t>
            </a:r>
            <a:r>
              <a:rPr lang="en-GB" sz="2400" dirty="0" err="1" smtClean="0">
                <a:latin typeface="Times New Roman" pitchFamily="18" charset="0"/>
                <a:cs typeface="Times New Roman" pitchFamily="18" charset="0"/>
              </a:rPr>
              <a:t>Републици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Србији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али</a:t>
            </a:r>
            <a:r>
              <a:rPr lang="en-GB" sz="2400" dirty="0" smtClean="0">
                <a:latin typeface="Times New Roman" pitchFamily="18" charset="0"/>
                <a:cs typeface="Times New Roman" pitchFamily="18" charset="0"/>
              </a:rPr>
              <a:t> и </a:t>
            </a:r>
            <a:r>
              <a:rPr lang="en-GB" sz="2400" dirty="0" err="1" smtClean="0">
                <a:latin typeface="Times New Roman" pitchFamily="18" charset="0"/>
                <a:cs typeface="Times New Roman" pitchFamily="18" charset="0"/>
              </a:rPr>
              <a:t>широм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света</a:t>
            </a:r>
            <a:r>
              <a:rPr lang="sr-Cyrl-RS" sz="2400" dirty="0" smtClean="0">
                <a:latin typeface="Times New Roman" pitchFamily="18" charset="0"/>
                <a:cs typeface="Times New Roman" pitchFamily="18" charset="0"/>
              </a:rPr>
              <a:t> 11. новембра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обележава</a:t>
            </a:r>
            <a:r>
              <a:rPr lang="en-GB" sz="2400" dirty="0" smtClean="0">
                <a:latin typeface="Times New Roman" pitchFamily="18" charset="0"/>
                <a:cs typeface="Times New Roman" pitchFamily="18" charset="0"/>
              </a:rPr>
              <a:t> </a:t>
            </a:r>
            <a:r>
              <a:rPr lang="sr-Cyrl-RS" sz="2400" dirty="0" smtClean="0">
                <a:latin typeface="Times New Roman" pitchFamily="18" charset="0"/>
                <a:cs typeface="Times New Roman" pitchFamily="18" charset="0"/>
              </a:rPr>
              <a:t>се </a:t>
            </a:r>
            <a:r>
              <a:rPr lang="en-GB" sz="2400" dirty="0" err="1" smtClean="0">
                <a:latin typeface="Times New Roman" pitchFamily="18" charset="0"/>
                <a:cs typeface="Times New Roman" pitchFamily="18" charset="0"/>
              </a:rPr>
              <a:t>Дан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примирја</a:t>
            </a:r>
            <a:r>
              <a:rPr lang="en-GB" sz="2400" dirty="0" smtClean="0">
                <a:latin typeface="Times New Roman" pitchFamily="18" charset="0"/>
                <a:cs typeface="Times New Roman" pitchFamily="18" charset="0"/>
              </a:rPr>
              <a:t>.</a:t>
            </a:r>
            <a:endParaRPr lang="sr-Cyrl-RS" sz="2400" dirty="0" smtClean="0">
              <a:latin typeface="Times New Roman" pitchFamily="18" charset="0"/>
              <a:cs typeface="Times New Roman" pitchFamily="18" charset="0"/>
            </a:endParaRPr>
          </a:p>
          <a:p>
            <a:pPr algn="just"/>
            <a:r>
              <a:rPr lang="en-GB" sz="2400" dirty="0" err="1" smtClean="0">
                <a:latin typeface="Times New Roman" pitchFamily="18" charset="0"/>
                <a:cs typeface="Times New Roman" pitchFamily="18" charset="0"/>
              </a:rPr>
              <a:t>Осим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Дана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примирја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Република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Србија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слави</a:t>
            </a:r>
            <a:r>
              <a:rPr lang="en-GB" sz="2400" dirty="0" smtClean="0">
                <a:latin typeface="Times New Roman" pitchFamily="18" charset="0"/>
                <a:cs typeface="Times New Roman" pitchFamily="18" charset="0"/>
              </a:rPr>
              <a:t> и </a:t>
            </a:r>
            <a:r>
              <a:rPr lang="en-GB" sz="2400" dirty="0" err="1" smtClean="0">
                <a:latin typeface="Times New Roman" pitchFamily="18" charset="0"/>
                <a:cs typeface="Times New Roman" pitchFamily="18" charset="0"/>
              </a:rPr>
              <a:t>Дан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победе</a:t>
            </a:r>
            <a:r>
              <a:rPr lang="en-GB" sz="2400" dirty="0" smtClean="0">
                <a:latin typeface="Times New Roman" pitchFamily="18" charset="0"/>
                <a:cs typeface="Times New Roman" pitchFamily="18" charset="0"/>
              </a:rPr>
              <a:t> у </a:t>
            </a:r>
            <a:r>
              <a:rPr lang="en-GB" sz="2400" dirty="0" err="1" smtClean="0">
                <a:latin typeface="Times New Roman" pitchFamily="18" charset="0"/>
                <a:cs typeface="Times New Roman" pitchFamily="18" charset="0"/>
              </a:rPr>
              <a:t>Првом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светском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рату</a:t>
            </a:r>
            <a:r>
              <a:rPr lang="en-GB" sz="2400" dirty="0" smtClean="0">
                <a:latin typeface="Times New Roman" pitchFamily="18" charset="0"/>
                <a:cs typeface="Times New Roman" pitchFamily="18" charset="0"/>
              </a:rPr>
              <a:t>. </a:t>
            </a:r>
            <a:endParaRPr lang="sr-Cyrl-RS" sz="2400" dirty="0" smtClean="0">
              <a:latin typeface="Times New Roman" pitchFamily="18" charset="0"/>
              <a:cs typeface="Times New Roman" pitchFamily="18" charset="0"/>
            </a:endParaRPr>
          </a:p>
          <a:p>
            <a:pPr algn="just"/>
            <a:r>
              <a:rPr lang="en-GB" sz="2400" dirty="0" err="1" smtClean="0">
                <a:latin typeface="Times New Roman" pitchFamily="18" charset="0"/>
                <a:cs typeface="Times New Roman" pitchFamily="18" charset="0"/>
              </a:rPr>
              <a:t>Дан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примирја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као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државни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празник</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уведен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sr-Cyrl-RS" sz="2400" dirty="0" smtClean="0">
                <a:latin typeface="Times New Roman" pitchFamily="18" charset="0"/>
                <a:cs typeface="Times New Roman" pitchFamily="18" charset="0"/>
              </a:rPr>
              <a:t>у </a:t>
            </a:r>
            <a:r>
              <a:rPr lang="en-GB" sz="2400" dirty="0" err="1" smtClean="0">
                <a:latin typeface="Times New Roman" pitchFamily="18" charset="0"/>
                <a:cs typeface="Times New Roman" pitchFamily="18" charset="0"/>
              </a:rPr>
              <a:t>знак</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сећања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a:t>
            </a:r>
            <a:r>
              <a:rPr lang="en-GB" sz="2400" dirty="0" smtClean="0">
                <a:latin typeface="Times New Roman" pitchFamily="18" charset="0"/>
                <a:cs typeface="Times New Roman" pitchFamily="18" charset="0"/>
              </a:rPr>
              <a:t> 11. </a:t>
            </a:r>
            <a:r>
              <a:rPr lang="en-GB" sz="2400" dirty="0" err="1" smtClean="0">
                <a:latin typeface="Times New Roman" pitchFamily="18" charset="0"/>
                <a:cs typeface="Times New Roman" pitchFamily="18" charset="0"/>
              </a:rPr>
              <a:t>новембар</a:t>
            </a:r>
            <a:r>
              <a:rPr lang="en-GB" sz="2400" dirty="0" smtClean="0">
                <a:latin typeface="Times New Roman" pitchFamily="18" charset="0"/>
                <a:cs typeface="Times New Roman" pitchFamily="18" charset="0"/>
              </a:rPr>
              <a:t> 1918. </a:t>
            </a:r>
            <a:r>
              <a:rPr lang="en-GB" sz="2400" dirty="0" err="1" smtClean="0">
                <a:latin typeface="Times New Roman" pitchFamily="18" charset="0"/>
                <a:cs typeface="Times New Roman" pitchFamily="18" charset="0"/>
              </a:rPr>
              <a:t>године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када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силе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Антанте</a:t>
            </a:r>
            <a:r>
              <a:rPr lang="en-GB" sz="2400" dirty="0" smtClean="0">
                <a:latin typeface="Times New Roman" pitchFamily="18" charset="0"/>
                <a:cs typeface="Times New Roman" pitchFamily="18" charset="0"/>
              </a:rPr>
              <a:t> у </a:t>
            </a:r>
            <a:r>
              <a:rPr lang="en-GB" sz="2400" dirty="0" err="1" smtClean="0">
                <a:latin typeface="Times New Roman" pitchFamily="18" charset="0"/>
                <a:cs typeface="Times New Roman" pitchFamily="18" charset="0"/>
              </a:rPr>
              <a:t>француском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граду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Комп</a:t>
            </a:r>
            <a:r>
              <a:rPr lang="sr-Cyrl-RS" sz="2400" dirty="0" smtClean="0">
                <a:latin typeface="Times New Roman" pitchFamily="18" charset="0"/>
                <a:cs typeface="Times New Roman" pitchFamily="18" charset="0"/>
              </a:rPr>
              <a:t>и</a:t>
            </a:r>
            <a:r>
              <a:rPr lang="en-GB" sz="2400" dirty="0" err="1" smtClean="0">
                <a:latin typeface="Times New Roman" pitchFamily="18" charset="0"/>
                <a:cs typeface="Times New Roman" pitchFamily="18" charset="0"/>
              </a:rPr>
              <a:t>јену</a:t>
            </a:r>
            <a:r>
              <a:rPr lang="en-GB" sz="2400" dirty="0" smtClean="0">
                <a:latin typeface="Times New Roman" pitchFamily="18" charset="0"/>
                <a:cs typeface="Times New Roman" pitchFamily="18" charset="0"/>
              </a:rPr>
              <a:t>, у </a:t>
            </a:r>
            <a:r>
              <a:rPr lang="en-GB" sz="2400" dirty="0" err="1" smtClean="0">
                <a:latin typeface="Times New Roman" pitchFamily="18" charset="0"/>
                <a:cs typeface="Times New Roman" pitchFamily="18" charset="0"/>
              </a:rPr>
              <a:t>специјалном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вагону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маршала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Фоша</a:t>
            </a:r>
            <a:r>
              <a:rPr lang="en-GB" sz="2400" dirty="0" smtClean="0">
                <a:latin typeface="Times New Roman" pitchFamily="18" charset="0"/>
                <a:cs typeface="Times New Roman" pitchFamily="18" charset="0"/>
              </a:rPr>
              <a:t>, у 11 </a:t>
            </a:r>
            <a:r>
              <a:rPr lang="en-GB" sz="2400" dirty="0" err="1" smtClean="0">
                <a:latin typeface="Times New Roman" pitchFamily="18" charset="0"/>
                <a:cs typeface="Times New Roman" pitchFamily="18" charset="0"/>
              </a:rPr>
              <a:t>сати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потписале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Немачком</a:t>
            </a:r>
            <a:r>
              <a:rPr lang="en-GB" sz="2400" dirty="0" smtClean="0">
                <a:latin typeface="Times New Roman" pitchFamily="18" charset="0"/>
                <a:cs typeface="Times New Roman" pitchFamily="18" charset="0"/>
              </a:rPr>
              <a:t> </a:t>
            </a:r>
            <a:r>
              <a:rPr lang="sr-Cyrl-RS"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примирје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којим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sr-Cyrl-RS"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окончан</a:t>
            </a:r>
            <a:endParaRPr lang="sr-Cyrl-RS" sz="2400" dirty="0" smtClean="0">
              <a:latin typeface="Times New Roman" pitchFamily="18" charset="0"/>
              <a:cs typeface="Times New Roman" pitchFamily="18" charset="0"/>
            </a:endParaRPr>
          </a:p>
          <a:p>
            <a:pPr algn="just">
              <a:buNone/>
            </a:pPr>
            <a:r>
              <a:rPr lang="en-GB" sz="2400" dirty="0" smtClean="0">
                <a:latin typeface="Times New Roman" pitchFamily="18" charset="0"/>
                <a:cs typeface="Times New Roman" pitchFamily="18" charset="0"/>
              </a:rPr>
              <a:t> </a:t>
            </a:r>
            <a:r>
              <a:rPr lang="sr-Cyrl-RS"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Први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светски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рат</a:t>
            </a:r>
            <a:r>
              <a:rPr lang="en-GB" sz="2400" dirty="0" smtClean="0">
                <a:latin typeface="Times New Roman" pitchFamily="18" charset="0"/>
                <a:cs typeface="Times New Roman" pitchFamily="18" charset="0"/>
              </a:rPr>
              <a:t>.</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534400" cy="4754563"/>
          </a:xfrm>
        </p:spPr>
        <p:txBody>
          <a:bodyPr>
            <a:normAutofit/>
          </a:bodyPr>
          <a:lstStyle/>
          <a:p>
            <a:pPr algn="just"/>
            <a:r>
              <a:rPr lang="en-GB" sz="2400" dirty="0" err="1" smtClean="0">
                <a:latin typeface="Times New Roman" pitchFamily="18" charset="0"/>
                <a:cs typeface="Times New Roman" pitchFamily="18" charset="0"/>
              </a:rPr>
              <a:t>Ово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примирје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било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снази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све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потписивања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мировног</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спразума</a:t>
            </a:r>
            <a:r>
              <a:rPr lang="en-GB" sz="2400" dirty="0" smtClean="0">
                <a:latin typeface="Times New Roman" pitchFamily="18" charset="0"/>
                <a:cs typeface="Times New Roman" pitchFamily="18" charset="0"/>
              </a:rPr>
              <a:t> 28. </a:t>
            </a:r>
            <a:r>
              <a:rPr lang="en-GB" sz="2400" dirty="0" err="1" smtClean="0">
                <a:latin typeface="Times New Roman" pitchFamily="18" charset="0"/>
                <a:cs typeface="Times New Roman" pitchFamily="18" charset="0"/>
              </a:rPr>
              <a:t>јуна</a:t>
            </a:r>
            <a:r>
              <a:rPr lang="en-GB" sz="2400" dirty="0" smtClean="0">
                <a:latin typeface="Times New Roman" pitchFamily="18" charset="0"/>
                <a:cs typeface="Times New Roman" pitchFamily="18" charset="0"/>
              </a:rPr>
              <a:t> 1919. </a:t>
            </a:r>
            <a:r>
              <a:rPr lang="en-GB" sz="2400" dirty="0" err="1" smtClean="0">
                <a:latin typeface="Times New Roman" pitchFamily="18" charset="0"/>
                <a:cs typeface="Times New Roman" pitchFamily="18" charset="0"/>
              </a:rPr>
              <a:t>године</a:t>
            </a:r>
            <a:r>
              <a:rPr lang="en-GB" sz="2400" dirty="0" smtClean="0">
                <a:latin typeface="Times New Roman" pitchFamily="18" charset="0"/>
                <a:cs typeface="Times New Roman" pitchFamily="18" charset="0"/>
              </a:rPr>
              <a:t> у </a:t>
            </a:r>
            <a:r>
              <a:rPr lang="en-GB" sz="2400" dirty="0" err="1" smtClean="0">
                <a:latin typeface="Times New Roman" pitchFamily="18" charset="0"/>
                <a:cs typeface="Times New Roman" pitchFamily="18" charset="0"/>
              </a:rPr>
              <a:t>Версају</a:t>
            </a:r>
            <a:r>
              <a:rPr lang="en-GB" sz="2400" dirty="0" smtClean="0">
                <a:latin typeface="Times New Roman" pitchFamily="18" charset="0"/>
                <a:cs typeface="Times New Roman" pitchFamily="18" charset="0"/>
              </a:rPr>
              <a:t>. </a:t>
            </a:r>
            <a:endParaRPr lang="sr-Cyrl-RS" sz="2400" dirty="0" smtClean="0">
              <a:latin typeface="Times New Roman" pitchFamily="18" charset="0"/>
              <a:cs typeface="Times New Roman" pitchFamily="18" charset="0"/>
            </a:endParaRPr>
          </a:p>
          <a:p>
            <a:pPr algn="just"/>
            <a:r>
              <a:rPr lang="en-GB" sz="2400" dirty="0" smtClean="0">
                <a:latin typeface="Times New Roman" pitchFamily="18" charset="0"/>
                <a:cs typeface="Times New Roman" pitchFamily="18" charset="0"/>
              </a:rPr>
              <a:t>У </a:t>
            </a:r>
            <a:r>
              <a:rPr lang="en-GB" sz="2400" dirty="0" err="1" smtClean="0">
                <a:latin typeface="Times New Roman" pitchFamily="18" charset="0"/>
                <a:cs typeface="Times New Roman" pitchFamily="18" charset="0"/>
              </a:rPr>
              <a:t>Републици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Србији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овај</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дан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слави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као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држани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празник</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од</a:t>
            </a:r>
            <a:r>
              <a:rPr lang="en-GB" sz="2400" dirty="0" smtClean="0">
                <a:latin typeface="Times New Roman" pitchFamily="18" charset="0"/>
                <a:cs typeface="Times New Roman" pitchFamily="18" charset="0"/>
              </a:rPr>
              <a:t> 2012. </a:t>
            </a:r>
            <a:r>
              <a:rPr lang="en-GB" sz="2400" dirty="0" err="1" smtClean="0">
                <a:latin typeface="Times New Roman" pitchFamily="18" charset="0"/>
                <a:cs typeface="Times New Roman" pitchFamily="18" charset="0"/>
              </a:rPr>
              <a:t>године</a:t>
            </a:r>
            <a:r>
              <a:rPr lang="sr-Cyrl-RS" sz="2400" dirty="0" smtClean="0">
                <a:latin typeface="Times New Roman" pitchFamily="18" charset="0"/>
                <a:cs typeface="Times New Roman" pitchFamily="18" charset="0"/>
              </a:rPr>
              <a:t>.</a:t>
            </a:r>
          </a:p>
          <a:p>
            <a:pPr algn="just"/>
            <a:r>
              <a:rPr lang="en-GB" sz="2400" dirty="0" err="1" smtClean="0">
                <a:latin typeface="Times New Roman" pitchFamily="18" charset="0"/>
                <a:cs typeface="Times New Roman" pitchFamily="18" charset="0"/>
              </a:rPr>
              <a:t>Главни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мотив</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за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амблем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овог</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празника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користи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цвет</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Наталијине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рамонде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Симболика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Наталиј</a:t>
            </a:r>
            <a:r>
              <a:rPr lang="sr-Cyrl-RS" sz="2400" dirty="0" smtClean="0">
                <a:latin typeface="Times New Roman" pitchFamily="18" charset="0"/>
                <a:cs typeface="Times New Roman" pitchFamily="18" charset="0"/>
              </a:rPr>
              <a:t>ине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рамонде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вишеструка</a:t>
            </a:r>
            <a:r>
              <a:rPr lang="sr-Cyrl-RS" sz="2400" dirty="0" smtClean="0">
                <a:latin typeface="Times New Roman" pitchFamily="18" charset="0"/>
                <a:cs typeface="Times New Roman" pitchFamily="18" charset="0"/>
              </a:rPr>
              <a:t>.</a:t>
            </a:r>
            <a:endParaRPr lang="en-GB" sz="2400" dirty="0">
              <a:latin typeface="Times New Roman" pitchFamily="18" charset="0"/>
              <a:cs typeface="Times New Roman" pitchFamily="18" charset="0"/>
            </a:endParaRPr>
          </a:p>
        </p:txBody>
      </p:sp>
      <p:pic>
        <p:nvPicPr>
          <p:cNvPr id="4" name="Picture 3" descr="Kraljice-Natalije-ramonda.jpg"/>
          <p:cNvPicPr>
            <a:picLocks noChangeAspect="1"/>
          </p:cNvPicPr>
          <p:nvPr/>
        </p:nvPicPr>
        <p:blipFill>
          <a:blip r:embed="rId2"/>
          <a:stretch>
            <a:fillRect/>
          </a:stretch>
        </p:blipFill>
        <p:spPr>
          <a:xfrm>
            <a:off x="1600199" y="2895600"/>
            <a:ext cx="6745879" cy="375017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n_primirja11-1024x768.jpg"/>
          <p:cNvPicPr>
            <a:picLocks noChangeAspect="1"/>
          </p:cNvPicPr>
          <p:nvPr/>
        </p:nvPicPr>
        <p:blipFill>
          <a:blip r:embed="rId2" cstate="print"/>
          <a:stretch>
            <a:fillRect/>
          </a:stretch>
        </p:blipFill>
        <p:spPr>
          <a:xfrm>
            <a:off x="6908800" y="5181600"/>
            <a:ext cx="2235200" cy="1676400"/>
          </a:xfrm>
          <a:prstGeom prst="rect">
            <a:avLst/>
          </a:prstGeom>
        </p:spPr>
      </p:pic>
      <p:sp>
        <p:nvSpPr>
          <p:cNvPr id="3" name="Content Placeholder 2"/>
          <p:cNvSpPr>
            <a:spLocks noGrp="1"/>
          </p:cNvSpPr>
          <p:nvPr>
            <p:ph idx="1"/>
          </p:nvPr>
        </p:nvSpPr>
        <p:spPr>
          <a:xfrm>
            <a:off x="304800" y="228600"/>
            <a:ext cx="8628888" cy="6324600"/>
          </a:xfrm>
        </p:spPr>
        <p:txBody>
          <a:bodyPr>
            <a:normAutofit/>
          </a:bodyPr>
          <a:lstStyle/>
          <a:p>
            <a:pPr algn="just"/>
            <a:r>
              <a:rPr lang="en-GB" sz="2400" dirty="0" err="1" smtClean="0">
                <a:latin typeface="Times New Roman" pitchFamily="18" charset="0"/>
                <a:cs typeface="Times New Roman" pitchFamily="18" charset="0"/>
              </a:rPr>
              <a:t>Наталијина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рамонда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расте</a:t>
            </a:r>
            <a:r>
              <a:rPr lang="sr-Cyrl-RS" sz="2400" dirty="0" smtClean="0">
                <a:latin typeface="Times New Roman" pitchFamily="18" charset="0"/>
                <a:cs typeface="Times New Roman" pitchFamily="18" charset="0"/>
              </a:rPr>
              <a:t> у источној Србији</a:t>
            </a:r>
            <a:r>
              <a:rPr lang="en-GB" sz="2400" dirty="0" smtClean="0">
                <a:latin typeface="Times New Roman" pitchFamily="18" charset="0"/>
                <a:cs typeface="Times New Roman" pitchFamily="18" charset="0"/>
              </a:rPr>
              <a:t> </a:t>
            </a:r>
            <a:r>
              <a:rPr lang="sr-Cyrl-RS" sz="2400" dirty="0" smtClean="0">
                <a:latin typeface="Times New Roman" pitchFamily="18" charset="0"/>
                <a:cs typeface="Times New Roman" pitchFamily="18" charset="0"/>
              </a:rPr>
              <a:t>и </a:t>
            </a:r>
            <a:r>
              <a:rPr lang="en-GB" sz="2400" dirty="0" err="1" smtClean="0">
                <a:latin typeface="Times New Roman" pitchFamily="18" charset="0"/>
                <a:cs typeface="Times New Roman" pitchFamily="18" charset="0"/>
              </a:rPr>
              <a:t>на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планини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Ниџе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чији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највиши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врх</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Кајмакчалан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био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поприште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славне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битке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из</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Првог</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светског</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рата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Осим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тога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овај</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цвет</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познат</a:t>
            </a:r>
            <a:r>
              <a:rPr lang="en-GB" sz="2400" dirty="0" smtClean="0">
                <a:latin typeface="Times New Roman" pitchFamily="18" charset="0"/>
                <a:cs typeface="Times New Roman" pitchFamily="18" charset="0"/>
              </a:rPr>
              <a:t> и </a:t>
            </a:r>
            <a:r>
              <a:rPr lang="en-GB" sz="2400" dirty="0" err="1" smtClean="0">
                <a:latin typeface="Times New Roman" pitchFamily="18" charset="0"/>
                <a:cs typeface="Times New Roman" pitchFamily="18" charset="0"/>
              </a:rPr>
              <a:t>као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цвет</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феникс</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Иако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потпуно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осуши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он</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може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поново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оживи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ако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полије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водом</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Зато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цвет</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Наталијине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рамонде</a:t>
            </a:r>
            <a:r>
              <a:rPr lang="en-GB" sz="2400" dirty="0" smtClean="0">
                <a:latin typeface="Times New Roman" pitchFamily="18" charset="0"/>
                <a:cs typeface="Times New Roman" pitchFamily="18" charset="0"/>
              </a:rPr>
              <a:t> и </a:t>
            </a:r>
            <a:r>
              <a:rPr lang="en-GB" sz="2400" dirty="0" err="1" smtClean="0">
                <a:latin typeface="Times New Roman" pitchFamily="18" charset="0"/>
                <a:cs typeface="Times New Roman" pitchFamily="18" charset="0"/>
              </a:rPr>
              <a:t>узет</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као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симбол</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ускрснућа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српске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војске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али</a:t>
            </a:r>
            <a:r>
              <a:rPr lang="en-GB" sz="2400" dirty="0" smtClean="0">
                <a:latin typeface="Times New Roman" pitchFamily="18" charset="0"/>
                <a:cs typeface="Times New Roman" pitchFamily="18" charset="0"/>
              </a:rPr>
              <a:t> и </a:t>
            </a:r>
            <a:r>
              <a:rPr lang="en-GB" sz="2400" dirty="0" err="1" smtClean="0">
                <a:latin typeface="Times New Roman" pitchFamily="18" charset="0"/>
                <a:cs typeface="Times New Roman" pitchFamily="18" charset="0"/>
              </a:rPr>
              <a:t>државе</a:t>
            </a:r>
            <a:r>
              <a:rPr lang="en-GB" sz="2400" dirty="0" smtClean="0">
                <a:latin typeface="Times New Roman" pitchFamily="18" charset="0"/>
                <a:cs typeface="Times New Roman" pitchFamily="18" charset="0"/>
              </a:rPr>
              <a:t>.</a:t>
            </a:r>
            <a:endParaRPr lang="sr-Cyrl-RS" sz="2400" dirty="0" smtClean="0">
              <a:latin typeface="Times New Roman" pitchFamily="18" charset="0"/>
              <a:cs typeface="Times New Roman" pitchFamily="18" charset="0"/>
            </a:endParaRPr>
          </a:p>
          <a:p>
            <a:pPr algn="just"/>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амблему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поред</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цвета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Наталијине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рамонде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налази</a:t>
            </a:r>
            <a:r>
              <a:rPr lang="en-GB" sz="2400" dirty="0" smtClean="0">
                <a:latin typeface="Times New Roman" pitchFamily="18" charset="0"/>
                <a:cs typeface="Times New Roman" pitchFamily="18" charset="0"/>
              </a:rPr>
              <a:t> и </a:t>
            </a:r>
            <a:r>
              <a:rPr lang="en-GB" sz="2400" dirty="0" err="1" smtClean="0">
                <a:latin typeface="Times New Roman" pitchFamily="18" charset="0"/>
                <a:cs typeface="Times New Roman" pitchFamily="18" charset="0"/>
              </a:rPr>
              <a:t>трака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црно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зелене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боје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која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симболише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траку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ордена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Албанске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споменице</a:t>
            </a:r>
            <a:r>
              <a:rPr lang="en-GB" sz="2400" dirty="0" smtClean="0">
                <a:latin typeface="Times New Roman" pitchFamily="18" charset="0"/>
                <a:cs typeface="Times New Roman" pitchFamily="18" charset="0"/>
              </a:rPr>
              <a:t>. </a:t>
            </a:r>
            <a:endParaRPr lang="sr-Cyrl-RS" sz="2400" dirty="0" smtClean="0">
              <a:latin typeface="Times New Roman" pitchFamily="18" charset="0"/>
              <a:cs typeface="Times New Roman" pitchFamily="18" charset="0"/>
            </a:endParaRPr>
          </a:p>
          <a:p>
            <a:pPr algn="just"/>
            <a:r>
              <a:rPr lang="en-GB" sz="2400" dirty="0" err="1" smtClean="0">
                <a:latin typeface="Times New Roman" pitchFamily="18" charset="0"/>
                <a:cs typeface="Times New Roman" pitchFamily="18" charset="0"/>
              </a:rPr>
              <a:t>Албанска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споменица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одликовање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добили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сви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они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који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преживели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Албанску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голготу-повлачење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српске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војске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преко</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албанских</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планина</a:t>
            </a:r>
            <a:r>
              <a:rPr lang="en-GB" sz="2400" dirty="0" smtClean="0">
                <a:latin typeface="Times New Roman" pitchFamily="18" charset="0"/>
                <a:cs typeface="Times New Roman" pitchFamily="18" charset="0"/>
              </a:rPr>
              <a:t> у </a:t>
            </a:r>
            <a:r>
              <a:rPr lang="en-GB" sz="2400" dirty="0" err="1" smtClean="0">
                <a:latin typeface="Times New Roman" pitchFamily="18" charset="0"/>
                <a:cs typeface="Times New Roman" pitchFamily="18" charset="0"/>
              </a:rPr>
              <a:t>зиму</a:t>
            </a:r>
            <a:r>
              <a:rPr lang="en-GB" sz="2400" dirty="0" smtClean="0">
                <a:latin typeface="Times New Roman" pitchFamily="18" charset="0"/>
                <a:cs typeface="Times New Roman" pitchFamily="18" charset="0"/>
              </a:rPr>
              <a:t> 1915/1916. </a:t>
            </a:r>
            <a:r>
              <a:rPr lang="en-GB" sz="2400" dirty="0" err="1" smtClean="0">
                <a:latin typeface="Times New Roman" pitchFamily="18" charset="0"/>
                <a:cs typeface="Times New Roman" pitchFamily="18" charset="0"/>
              </a:rPr>
              <a:t>године</a:t>
            </a:r>
            <a:r>
              <a:rPr lang="en-GB" sz="2400" dirty="0" smtClean="0">
                <a:latin typeface="Times New Roman" pitchFamily="18" charset="0"/>
                <a:cs typeface="Times New Roman" pitchFamily="18" charset="0"/>
              </a:rPr>
              <a:t>. </a:t>
            </a:r>
          </a:p>
          <a:p>
            <a:pPr>
              <a:buNone/>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705088" cy="6324600"/>
          </a:xfrm>
        </p:spPr>
        <p:txBody>
          <a:bodyPr>
            <a:normAutofit/>
          </a:bodyPr>
          <a:lstStyle/>
          <a:p>
            <a:pPr algn="just"/>
            <a:r>
              <a:rPr lang="sr-Cyrl-RS" sz="2400" dirty="0" smtClean="0">
                <a:latin typeface="Times New Roman" pitchFamily="18" charset="0"/>
                <a:cs typeface="Times New Roman" pitchFamily="18" charset="0"/>
              </a:rPr>
              <a:t>Први светски рат је трајао од 28. јула 1914. до 11. новембра 1918. године. </a:t>
            </a:r>
          </a:p>
          <a:p>
            <a:pPr algn="just"/>
            <a:r>
              <a:rPr lang="sr-Cyrl-RS" sz="2400" dirty="0" smtClean="0">
                <a:latin typeface="Times New Roman" pitchFamily="18" charset="0"/>
                <a:cs typeface="Times New Roman" pitchFamily="18" charset="0"/>
              </a:rPr>
              <a:t>Србија је у рату учествовала на страни сила Антанте, које су у рату и однеле победу. Насупрот њима стајале су Централне силе.</a:t>
            </a:r>
          </a:p>
          <a:p>
            <a:pPr algn="just"/>
            <a:r>
              <a:rPr lang="sr-Cyrl-RS" sz="2400" dirty="0" smtClean="0">
                <a:latin typeface="Times New Roman" pitchFamily="18" charset="0"/>
                <a:cs typeface="Times New Roman" pitchFamily="18" charset="0"/>
              </a:rPr>
              <a:t>Повод за избијање Првог светског рата јесте Сарајевски атентат, који се догодио на Видовдан, 28. јуна 1914. године.</a:t>
            </a:r>
          </a:p>
        </p:txBody>
      </p:sp>
      <p:pic>
        <p:nvPicPr>
          <p:cNvPr id="4" name="Picture 3" descr="Atentat-u-Sarajevu-godisnjica-Franc-Ferdinand-Gavrilo-Princip.jpg"/>
          <p:cNvPicPr>
            <a:picLocks noChangeAspect="1"/>
          </p:cNvPicPr>
          <p:nvPr/>
        </p:nvPicPr>
        <p:blipFill>
          <a:blip r:embed="rId2" cstate="print"/>
          <a:stretch>
            <a:fillRect/>
          </a:stretch>
        </p:blipFill>
        <p:spPr>
          <a:xfrm>
            <a:off x="3090822" y="2743201"/>
            <a:ext cx="6053178" cy="4114800"/>
          </a:xfrm>
          <a:prstGeom prst="rect">
            <a:avLst/>
          </a:prstGeom>
        </p:spPr>
      </p:pic>
      <p:pic>
        <p:nvPicPr>
          <p:cNvPr id="5" name="Picture 4" descr="Gavrilo_Princip,_cell,_headshot,_bw.jpg"/>
          <p:cNvPicPr>
            <a:picLocks noChangeAspect="1"/>
          </p:cNvPicPr>
          <p:nvPr/>
        </p:nvPicPr>
        <p:blipFill>
          <a:blip r:embed="rId3"/>
          <a:stretch>
            <a:fillRect/>
          </a:stretch>
        </p:blipFill>
        <p:spPr>
          <a:xfrm>
            <a:off x="0" y="2743200"/>
            <a:ext cx="3048000" cy="41148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05088" cy="6477000"/>
          </a:xfrm>
        </p:spPr>
        <p:txBody>
          <a:bodyPr>
            <a:normAutofit/>
          </a:bodyPr>
          <a:lstStyle/>
          <a:p>
            <a:pPr algn="just"/>
            <a:r>
              <a:rPr lang="sr-Cyrl-RS" sz="2400" dirty="0" smtClean="0">
                <a:latin typeface="Times New Roman" pitchFamily="18" charset="0"/>
                <a:cs typeface="Times New Roman" pitchFamily="18" charset="0"/>
              </a:rPr>
              <a:t>Атентат је извршио Гаврило Принцип, а страдали су аустроугарски престолонаследник Франц Фердинанд и његова супруга Софија.</a:t>
            </a:r>
          </a:p>
          <a:p>
            <a:pPr algn="just"/>
            <a:r>
              <a:rPr lang="sr-Cyrl-RS" sz="2400" dirty="0" smtClean="0">
                <a:latin typeface="Times New Roman" pitchFamily="18" charset="0"/>
                <a:cs typeface="Times New Roman" pitchFamily="18" charset="0"/>
              </a:rPr>
              <a:t>Прве ратне године српска војска имала је доста успеха. Најважније битке током 1914. године биле су:</a:t>
            </a:r>
          </a:p>
          <a:p>
            <a:pPr algn="just">
              <a:buNone/>
            </a:pPr>
            <a:r>
              <a:rPr lang="sr-Cyrl-RS" sz="2400" dirty="0" smtClean="0">
                <a:latin typeface="Times New Roman" pitchFamily="18" charset="0"/>
                <a:cs typeface="Times New Roman" pitchFamily="18" charset="0"/>
              </a:rPr>
              <a:t>                 - Церска битка (август 1914.године)</a:t>
            </a:r>
          </a:p>
          <a:p>
            <a:pPr algn="just">
              <a:buNone/>
            </a:pPr>
            <a:r>
              <a:rPr lang="sr-Cyrl-RS" sz="2400" dirty="0" smtClean="0">
                <a:latin typeface="Times New Roman" pitchFamily="18" charset="0"/>
                <a:cs typeface="Times New Roman" pitchFamily="18" charset="0"/>
              </a:rPr>
              <a:t>                 -Дринска битка (септембар 1914. године)</a:t>
            </a:r>
          </a:p>
          <a:p>
            <a:pPr algn="just">
              <a:buNone/>
            </a:pPr>
            <a:r>
              <a:rPr lang="sr-Cyrl-RS" sz="2400" dirty="0" smtClean="0">
                <a:latin typeface="Times New Roman" pitchFamily="18" charset="0"/>
                <a:cs typeface="Times New Roman" pitchFamily="18" charset="0"/>
              </a:rPr>
              <a:t>                 - Колубарска битка (новембар/децембар 1914. године)</a:t>
            </a:r>
          </a:p>
          <a:p>
            <a:pPr algn="just">
              <a:buNone/>
            </a:pPr>
            <a:endParaRPr lang="sr-Cyrl-RS" sz="2400" dirty="0" smtClean="0">
              <a:latin typeface="Times New Roman" pitchFamily="18" charset="0"/>
              <a:cs typeface="Times New Roman" pitchFamily="18" charset="0"/>
            </a:endParaRPr>
          </a:p>
          <a:p>
            <a:pPr algn="just">
              <a:buNone/>
            </a:pPr>
            <a:endParaRPr lang="sr-Cyrl-RS" sz="2400" dirty="0" smtClean="0">
              <a:latin typeface="Times New Roman" pitchFamily="18" charset="0"/>
              <a:cs typeface="Times New Roman" pitchFamily="18" charset="0"/>
            </a:endParaRPr>
          </a:p>
        </p:txBody>
      </p:sp>
      <p:pic>
        <p:nvPicPr>
          <p:cNvPr id="6" name="Picture 5" descr="vojvode03.jpg"/>
          <p:cNvPicPr>
            <a:picLocks noChangeAspect="1"/>
          </p:cNvPicPr>
          <p:nvPr/>
        </p:nvPicPr>
        <p:blipFill>
          <a:blip r:embed="rId2"/>
          <a:stretch>
            <a:fillRect/>
          </a:stretch>
        </p:blipFill>
        <p:spPr>
          <a:xfrm>
            <a:off x="1219200" y="3733800"/>
            <a:ext cx="7047672" cy="2419350"/>
          </a:xfrm>
          <a:prstGeom prst="rect">
            <a:avLst/>
          </a:prstGeom>
        </p:spPr>
      </p:pic>
      <p:sp>
        <p:nvSpPr>
          <p:cNvPr id="7" name="Rounded Rectangle 6"/>
          <p:cNvSpPr/>
          <p:nvPr/>
        </p:nvSpPr>
        <p:spPr>
          <a:xfrm>
            <a:off x="2590800" y="6324600"/>
            <a:ext cx="4191000" cy="381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sr-Cyrl-RS" dirty="0" smtClean="0">
                <a:latin typeface="Times New Roman" pitchFamily="18" charset="0"/>
                <a:cs typeface="Times New Roman" pitchFamily="18" charset="0"/>
              </a:rPr>
              <a:t>српске војводе </a:t>
            </a:r>
            <a:endParaRPr lang="en-GB"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10600" cy="6553200"/>
          </a:xfrm>
        </p:spPr>
        <p:txBody>
          <a:bodyPr/>
          <a:lstStyle/>
          <a:p>
            <a:pPr algn="just"/>
            <a:r>
              <a:rPr lang="sr-Cyrl-RS" sz="2400" dirty="0" smtClean="0">
                <a:latin typeface="Times New Roman" pitchFamily="18" charset="0"/>
                <a:cs typeface="Times New Roman" pitchFamily="18" charset="0"/>
              </a:rPr>
              <a:t>У јесен 1915. године дошло је до напада на Србију из три правца. Суочена са надмоћнијим непријатељем, Србија није имала избора сем да се повлачи на југ. Зиму 1915/1916. године обележила је Албанска голгота.</a:t>
            </a:r>
          </a:p>
          <a:p>
            <a:pPr algn="just"/>
            <a:r>
              <a:rPr lang="sr-Cyrl-RS" sz="2400" dirty="0" smtClean="0">
                <a:latin typeface="Times New Roman" pitchFamily="18" charset="0"/>
                <a:cs typeface="Times New Roman" pitchFamily="18" charset="0"/>
              </a:rPr>
              <a:t>Албанска голгота представља прелазак српских војника, цивила, представника владе, краља и регента преко завејаних планина Црне Горе и Албаније. Посебно тежак био је прелазак преко Албаније, због честих напада албанских банди. Том приликом страдало је од хладноће, исцрпљености, глади велики број људи.</a:t>
            </a:r>
          </a:p>
          <a:p>
            <a:pPr algn="just">
              <a:buNone/>
            </a:pPr>
            <a:r>
              <a:rPr lang="sr-Cyrl-RS" sz="2400" dirty="0" smtClean="0">
                <a:latin typeface="Times New Roman" pitchFamily="18" charset="0"/>
                <a:cs typeface="Times New Roman" pitchFamily="18" charset="0"/>
              </a:rPr>
              <a:t> </a:t>
            </a:r>
          </a:p>
          <a:p>
            <a:pPr>
              <a:buNone/>
            </a:pPr>
            <a:endParaRPr lang="sr-Cyrl-RS" dirty="0" smtClean="0"/>
          </a:p>
        </p:txBody>
      </p:sp>
      <p:pic>
        <p:nvPicPr>
          <p:cNvPr id="5" name="Picture 4" descr="Prvi-svetski-rat-750x527.jpg"/>
          <p:cNvPicPr>
            <a:picLocks noChangeAspect="1"/>
          </p:cNvPicPr>
          <p:nvPr/>
        </p:nvPicPr>
        <p:blipFill>
          <a:blip r:embed="rId2"/>
          <a:stretch>
            <a:fillRect/>
          </a:stretch>
        </p:blipFill>
        <p:spPr>
          <a:xfrm>
            <a:off x="1219200" y="3962400"/>
            <a:ext cx="7162800" cy="2895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324600"/>
          </a:xfrm>
        </p:spPr>
        <p:txBody>
          <a:bodyPr>
            <a:normAutofit/>
          </a:bodyPr>
          <a:lstStyle/>
          <a:p>
            <a:pPr algn="just"/>
            <a:r>
              <a:rPr lang="sr-Cyrl-RS" sz="2400" dirty="0" smtClean="0">
                <a:latin typeface="Times New Roman" pitchFamily="18" charset="0"/>
                <a:cs typeface="Times New Roman" pitchFamily="18" charset="0"/>
              </a:rPr>
              <a:t>Срби који су преживели Албанску голготу пребачени </a:t>
            </a:r>
            <a:r>
              <a:rPr lang="sr-Cyrl-RS" sz="2400" dirty="0" smtClean="0">
                <a:latin typeface="Times New Roman" pitchFamily="18" charset="0"/>
                <a:cs typeface="Times New Roman" pitchFamily="18" charset="0"/>
              </a:rPr>
              <a:t>су већински на грчко острво Крф, а мали део у Бизерту. </a:t>
            </a:r>
          </a:p>
          <a:p>
            <a:pPr algn="just"/>
            <a:r>
              <a:rPr lang="sr-Cyrl-RS" sz="2400" dirty="0" smtClean="0">
                <a:latin typeface="Times New Roman" pitchFamily="18" charset="0"/>
                <a:cs typeface="Times New Roman" pitchFamily="18" charset="0"/>
              </a:rPr>
              <a:t>На Крфу је настављено умирање Срба од последица смрзавања, исцрпљености и глади. Мало острво Видо надомак Крфа претворено је у болницу где су транспортовани најтежи </a:t>
            </a:r>
            <a:r>
              <a:rPr lang="sr-Cyrl-RS" sz="2400" dirty="0" smtClean="0">
                <a:latin typeface="Times New Roman" pitchFamily="18" charset="0"/>
                <a:cs typeface="Times New Roman" pitchFamily="18" charset="0"/>
              </a:rPr>
              <a:t>болесници.</a:t>
            </a:r>
            <a:r>
              <a:rPr lang="sr-Latn-RS" sz="2400" dirty="0" smtClean="0">
                <a:latin typeface="Times New Roman" pitchFamily="18" charset="0"/>
                <a:cs typeface="Times New Roman" pitchFamily="18" charset="0"/>
              </a:rPr>
              <a:t> </a:t>
            </a:r>
            <a:r>
              <a:rPr lang="sr-Cyrl-RS" sz="2400" dirty="0" smtClean="0">
                <a:latin typeface="Times New Roman" pitchFamily="18" charset="0"/>
                <a:cs typeface="Times New Roman" pitchFamily="18" charset="0"/>
              </a:rPr>
              <a:t>Свакодневно је тамо умирало </a:t>
            </a:r>
            <a:r>
              <a:rPr lang="sr-Cyrl-RS" sz="2400" dirty="0" smtClean="0">
                <a:latin typeface="Times New Roman" pitchFamily="18" charset="0"/>
                <a:cs typeface="Times New Roman" pitchFamily="18" charset="0"/>
              </a:rPr>
              <a:t>по </a:t>
            </a:r>
            <a:r>
              <a:rPr lang="sr-Cyrl-RS" sz="2400" dirty="0" smtClean="0">
                <a:latin typeface="Times New Roman" pitchFamily="18" charset="0"/>
                <a:cs typeface="Times New Roman" pitchFamily="18" charset="0"/>
              </a:rPr>
              <a:t>неколико </a:t>
            </a:r>
            <a:r>
              <a:rPr lang="sr-Cyrl-RS" sz="2400" dirty="0" smtClean="0">
                <a:latin typeface="Times New Roman" pitchFamily="18" charset="0"/>
                <a:cs typeface="Times New Roman" pitchFamily="18" charset="0"/>
              </a:rPr>
              <a:t>десетина </a:t>
            </a:r>
            <a:r>
              <a:rPr lang="sr-Cyrl-RS" sz="2400" dirty="0" smtClean="0">
                <a:latin typeface="Times New Roman" pitchFamily="18" charset="0"/>
                <a:cs typeface="Times New Roman" pitchFamily="18" charset="0"/>
              </a:rPr>
              <a:t>Срба, те </a:t>
            </a:r>
            <a:r>
              <a:rPr lang="sr-Cyrl-RS" sz="2400" dirty="0" smtClean="0">
                <a:latin typeface="Times New Roman" pitchFamily="18" charset="0"/>
                <a:cs typeface="Times New Roman" pitchFamily="18" charset="0"/>
              </a:rPr>
              <a:t>је </a:t>
            </a:r>
            <a:r>
              <a:rPr lang="sr-Cyrl-RS" sz="2400" dirty="0" smtClean="0">
                <a:latin typeface="Times New Roman" pitchFamily="18" charset="0"/>
                <a:cs typeface="Times New Roman" pitchFamily="18" charset="0"/>
              </a:rPr>
              <a:t>ово острво остало </a:t>
            </a:r>
            <a:r>
              <a:rPr lang="sr-Cyrl-RS" sz="2400" dirty="0" smtClean="0">
                <a:latin typeface="Times New Roman" pitchFamily="18" charset="0"/>
                <a:cs typeface="Times New Roman" pitchFamily="18" charset="0"/>
              </a:rPr>
              <a:t>упамћено као острво </a:t>
            </a:r>
            <a:r>
              <a:rPr lang="sr-Cyrl-RS" sz="2400" dirty="0" smtClean="0">
                <a:latin typeface="Times New Roman" pitchFamily="18" charset="0"/>
                <a:cs typeface="Times New Roman" pitchFamily="18" charset="0"/>
              </a:rPr>
              <a:t>смрти. </a:t>
            </a:r>
            <a:r>
              <a:rPr lang="sr-Cyrl-RS" sz="2400" dirty="0" smtClean="0">
                <a:latin typeface="Times New Roman" pitchFamily="18" charset="0"/>
                <a:cs typeface="Times New Roman" pitchFamily="18" charset="0"/>
              </a:rPr>
              <a:t>Када </a:t>
            </a:r>
            <a:r>
              <a:rPr lang="sr-Cyrl-RS" sz="2400" dirty="0" smtClean="0">
                <a:latin typeface="Times New Roman" pitchFamily="18" charset="0"/>
                <a:cs typeface="Times New Roman" pitchFamily="18" charset="0"/>
              </a:rPr>
              <a:t>је на њему </a:t>
            </a:r>
            <a:r>
              <a:rPr lang="sr-Cyrl-RS" sz="2400" dirty="0" smtClean="0">
                <a:latin typeface="Times New Roman" pitchFamily="18" charset="0"/>
                <a:cs typeface="Times New Roman" pitchFamily="18" charset="0"/>
              </a:rPr>
              <a:t>понестало места за сахрањивање </a:t>
            </a:r>
            <a:r>
              <a:rPr lang="sr-Cyrl-RS" sz="2400" dirty="0" smtClean="0">
                <a:latin typeface="Times New Roman" pitchFamily="18" charset="0"/>
                <a:cs typeface="Times New Roman" pitchFamily="18" charset="0"/>
              </a:rPr>
              <a:t>лешеви преминулих Срба бацани </a:t>
            </a:r>
            <a:r>
              <a:rPr lang="sr-Cyrl-RS" sz="2400" dirty="0" smtClean="0">
                <a:latin typeface="Times New Roman" pitchFamily="18" charset="0"/>
                <a:cs typeface="Times New Roman" pitchFamily="18" charset="0"/>
              </a:rPr>
              <a:t>су у Јонско море-Плаву гробницу.</a:t>
            </a:r>
            <a:endParaRPr lang="en-GB" sz="2400" dirty="0">
              <a:latin typeface="Times New Roman" pitchFamily="18" charset="0"/>
              <a:cs typeface="Times New Roman" pitchFamily="18" charset="0"/>
            </a:endParaRPr>
          </a:p>
        </p:txBody>
      </p:sp>
      <p:pic>
        <p:nvPicPr>
          <p:cNvPr id="4" name="Picture 3" descr="srpski-spomenici-na-krfu-i-ostrvu-vido-9.jpg"/>
          <p:cNvPicPr>
            <a:picLocks noChangeAspect="1"/>
          </p:cNvPicPr>
          <p:nvPr/>
        </p:nvPicPr>
        <p:blipFill>
          <a:blip r:embed="rId2"/>
          <a:stretch>
            <a:fillRect/>
          </a:stretch>
        </p:blipFill>
        <p:spPr>
          <a:xfrm>
            <a:off x="4743450" y="3581400"/>
            <a:ext cx="4400550" cy="3276600"/>
          </a:xfrm>
          <a:prstGeom prst="rect">
            <a:avLst/>
          </a:prstGeom>
        </p:spPr>
      </p:pic>
      <p:pic>
        <p:nvPicPr>
          <p:cNvPr id="5" name="Picture 4" descr="zejtinlik.jpg"/>
          <p:cNvPicPr>
            <a:picLocks noChangeAspect="1"/>
          </p:cNvPicPr>
          <p:nvPr/>
        </p:nvPicPr>
        <p:blipFill>
          <a:blip r:embed="rId3"/>
          <a:stretch>
            <a:fillRect/>
          </a:stretch>
        </p:blipFill>
        <p:spPr>
          <a:xfrm>
            <a:off x="381000" y="4114800"/>
            <a:ext cx="4267200" cy="24765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Плава-гробница.jpg"/>
          <p:cNvPicPr>
            <a:picLocks noGrp="1" noChangeAspect="1"/>
          </p:cNvPicPr>
          <p:nvPr>
            <p:ph idx="1"/>
          </p:nvPr>
        </p:nvPicPr>
        <p:blipFill>
          <a:blip r:embed="rId2"/>
          <a:stretch>
            <a:fillRect/>
          </a:stretch>
        </p:blipFill>
        <p:spPr>
          <a:xfrm>
            <a:off x="-57143" y="-42204"/>
            <a:ext cx="9271481" cy="6900204"/>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915400" cy="6400800"/>
          </a:xfrm>
        </p:spPr>
        <p:txBody>
          <a:bodyPr>
            <a:normAutofit/>
          </a:bodyPr>
          <a:lstStyle/>
          <a:p>
            <a:pPr algn="just"/>
            <a:r>
              <a:rPr lang="sr-Cyrl-RS" sz="2400" dirty="0" smtClean="0">
                <a:latin typeface="Times New Roman" pitchFamily="18" charset="0"/>
                <a:cs typeface="Times New Roman" pitchFamily="18" charset="0"/>
              </a:rPr>
              <a:t>Опорављени српски војници су се реорганизовали и априла 1916. године пребачени су на Солунски фронт.</a:t>
            </a:r>
          </a:p>
          <a:p>
            <a:pPr algn="just"/>
            <a:r>
              <a:rPr lang="sr-Cyrl-RS" sz="2400" dirty="0" smtClean="0">
                <a:latin typeface="Times New Roman" pitchFamily="18" charset="0"/>
                <a:cs typeface="Times New Roman" pitchFamily="18" charset="0"/>
              </a:rPr>
              <a:t>Током 1916. године на Солунском фронту вођене </a:t>
            </a:r>
            <a:r>
              <a:rPr lang="sr-Cyrl-RS" sz="2400" dirty="0" smtClean="0">
                <a:latin typeface="Times New Roman" pitchFamily="18" charset="0"/>
                <a:cs typeface="Times New Roman" pitchFamily="18" charset="0"/>
              </a:rPr>
              <a:t>су </a:t>
            </a:r>
            <a:r>
              <a:rPr lang="sr-Cyrl-RS" sz="2400" dirty="0" smtClean="0">
                <a:latin typeface="Times New Roman" pitchFamily="18" charset="0"/>
                <a:cs typeface="Times New Roman" pitchFamily="18" charset="0"/>
              </a:rPr>
              <a:t>битке на Кајмакчалану и код Битоља у којима су савезници однели победу</a:t>
            </a:r>
            <a:r>
              <a:rPr lang="sr-Cyrl-RS" dirty="0" smtClean="0"/>
              <a:t>.</a:t>
            </a:r>
          </a:p>
          <a:p>
            <a:pPr algn="just"/>
            <a:r>
              <a:rPr lang="sr-Cyrl-RS" sz="2400" dirty="0" smtClean="0">
                <a:latin typeface="Times New Roman" pitchFamily="18" charset="0"/>
                <a:cs typeface="Times New Roman" pitchFamily="18" charset="0"/>
              </a:rPr>
              <a:t>До пробоја Солунског фронта дошло је 14. септембра 1918. године. Београд је ослобођен 1. новембра исте године. Једна по једна држава чланица Централних сила је капитулирала. Капитулацијом Немачке 11. новембра окончан је Први светски рат.</a:t>
            </a:r>
          </a:p>
          <a:p>
            <a:pPr algn="just"/>
            <a:r>
              <a:rPr lang="sr-Cyrl-RS" sz="2400" dirty="0" smtClean="0">
                <a:latin typeface="Times New Roman" pitchFamily="18" charset="0"/>
                <a:cs typeface="Times New Roman" pitchFamily="18" charset="0"/>
              </a:rPr>
              <a:t>Први светски рат или Велики рат остао је упамћен по великом броју жртава. </a:t>
            </a:r>
            <a:r>
              <a:rPr lang="en-GB" sz="2400" dirty="0" err="1" smtClean="0">
                <a:latin typeface="Times New Roman" pitchFamily="18" charset="0"/>
                <a:cs typeface="Times New Roman" pitchFamily="18" charset="0"/>
              </a:rPr>
              <a:t>Према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подацима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Конференције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мира</a:t>
            </a:r>
            <a:r>
              <a:rPr lang="en-GB" sz="2400" dirty="0" smtClean="0">
                <a:latin typeface="Times New Roman" pitchFamily="18" charset="0"/>
                <a:cs typeface="Times New Roman" pitchFamily="18" charset="0"/>
              </a:rPr>
              <a:t> у </a:t>
            </a:r>
            <a:r>
              <a:rPr lang="en-GB" sz="2400" dirty="0" err="1" smtClean="0">
                <a:latin typeface="Times New Roman" pitchFamily="18" charset="0"/>
                <a:cs typeface="Times New Roman" pitchFamily="18" charset="0"/>
              </a:rPr>
              <a:t>Паризу</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Србија</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је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изгубила</a:t>
            </a:r>
            <a:r>
              <a:rPr lang="en-GB" sz="2400" dirty="0" smtClean="0">
                <a:latin typeface="Times New Roman" pitchFamily="18" charset="0"/>
                <a:cs typeface="Times New Roman" pitchFamily="18" charset="0"/>
              </a:rPr>
              <a:t> 1.247.435 </a:t>
            </a:r>
            <a:r>
              <a:rPr lang="en-GB" sz="2400" dirty="0" err="1" smtClean="0">
                <a:latin typeface="Times New Roman" pitchFamily="18" charset="0"/>
                <a:cs typeface="Times New Roman" pitchFamily="18" charset="0"/>
              </a:rPr>
              <a:t>људи</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односно</a:t>
            </a:r>
            <a:r>
              <a:rPr lang="en-GB" sz="2400" dirty="0" smtClean="0">
                <a:latin typeface="Times New Roman" pitchFamily="18" charset="0"/>
                <a:cs typeface="Times New Roman" pitchFamily="18" charset="0"/>
              </a:rPr>
              <a:t> 28% </a:t>
            </a:r>
            <a:r>
              <a:rPr lang="en-GB" sz="2400" dirty="0" err="1" smtClean="0">
                <a:latin typeface="Times New Roman" pitchFamily="18" charset="0"/>
                <a:cs typeface="Times New Roman" pitchFamily="18" charset="0"/>
              </a:rPr>
              <a:t>целокупне</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популације</a:t>
            </a:r>
            <a:r>
              <a:rPr lang="en-GB" sz="2400" dirty="0" smtClean="0">
                <a:latin typeface="Times New Roman" pitchFamily="18" charset="0"/>
                <a:cs typeface="Times New Roman" pitchFamily="18" charset="0"/>
              </a:rPr>
              <a:t> и 60% </a:t>
            </a:r>
            <a:r>
              <a:rPr lang="en-GB" sz="2400" dirty="0" err="1" smtClean="0">
                <a:latin typeface="Times New Roman" pitchFamily="18" charset="0"/>
                <a:cs typeface="Times New Roman" pitchFamily="18" charset="0"/>
              </a:rPr>
              <a:t>мушког</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становништва</a:t>
            </a:r>
            <a:r>
              <a:rPr lang="en-GB" sz="2400" dirty="0" smtClean="0">
                <a:latin typeface="Times New Roman" pitchFamily="18" charset="0"/>
                <a:cs typeface="Times New Roman" pitchFamily="18" charset="0"/>
              </a:rPr>
              <a:t>. </a:t>
            </a:r>
          </a:p>
          <a:p>
            <a:pPr algn="just"/>
            <a:endParaRPr lang="sr-Cyrl-RS" sz="2400" dirty="0" smtClean="0">
              <a:latin typeface="Times New Roman" pitchFamily="18" charset="0"/>
              <a:cs typeface="Times New Roman" pitchFamily="18" charset="0"/>
            </a:endParaRPr>
          </a:p>
          <a:p>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82000" cy="5821363"/>
          </a:xfrm>
        </p:spPr>
        <p:txBody>
          <a:bodyPr/>
          <a:lstStyle/>
          <a:p>
            <a:pPr algn="ctr"/>
            <a:r>
              <a:rPr lang="en-GB" sz="3200" dirty="0" err="1" smtClean="0">
                <a:latin typeface="Times New Roman" pitchFamily="18" charset="0"/>
                <a:cs typeface="Times New Roman" pitchFamily="18" charset="0"/>
              </a:rPr>
              <a:t>Вечна</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слава</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свим</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палим</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борцима</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који</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су</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дали</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своје</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животе</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за</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ослобођење</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отаџбине</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Вечна</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слава</a:t>
            </a:r>
            <a:r>
              <a:rPr lang="en-GB" sz="3200" dirty="0" smtClean="0">
                <a:latin typeface="Times New Roman" pitchFamily="18" charset="0"/>
                <a:cs typeface="Times New Roman" pitchFamily="18" charset="0"/>
              </a:rPr>
              <a:t> и </a:t>
            </a:r>
            <a:r>
              <a:rPr lang="en-GB" sz="3200" dirty="0" err="1" smtClean="0">
                <a:latin typeface="Times New Roman" pitchFamily="18" charset="0"/>
                <a:cs typeface="Times New Roman" pitchFamily="18" charset="0"/>
              </a:rPr>
              <a:t>велико</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хвала</a:t>
            </a:r>
            <a:r>
              <a:rPr lang="en-GB" sz="3200" dirty="0" smtClean="0">
                <a:latin typeface="Times New Roman" pitchFamily="18" charset="0"/>
                <a:cs typeface="Times New Roman" pitchFamily="18" charset="0"/>
              </a:rPr>
              <a:t>!</a:t>
            </a:r>
            <a:endParaRPr lang="en-GB" dirty="0"/>
          </a:p>
        </p:txBody>
      </p:sp>
      <p:pic>
        <p:nvPicPr>
          <p:cNvPr id="4" name="Picture 3" descr="vojvode.jpg"/>
          <p:cNvPicPr>
            <a:picLocks noChangeAspect="1"/>
          </p:cNvPicPr>
          <p:nvPr/>
        </p:nvPicPr>
        <p:blipFill>
          <a:blip r:embed="rId2"/>
          <a:stretch>
            <a:fillRect/>
          </a:stretch>
        </p:blipFill>
        <p:spPr>
          <a:xfrm>
            <a:off x="304800" y="2133600"/>
            <a:ext cx="8382000" cy="4419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248400"/>
          </a:xfrm>
        </p:spPr>
        <p:txBody>
          <a:bodyPr>
            <a:normAutofit fontScale="85000" lnSpcReduction="20000"/>
          </a:bodyPr>
          <a:lstStyle/>
          <a:p>
            <a:r>
              <a:rPr lang="sr-Cyrl-RS" dirty="0" smtClean="0">
                <a:latin typeface="Times New Roman" pitchFamily="18" charset="0"/>
                <a:cs typeface="Times New Roman" pitchFamily="18" charset="0"/>
              </a:rPr>
              <a:t>Препорука је да се погледају документарни филмови: </a:t>
            </a:r>
            <a:r>
              <a:rPr lang="sr-Cyrl-RS" i="1" dirty="0" smtClean="0">
                <a:latin typeface="Times New Roman" pitchFamily="18" charset="0"/>
                <a:cs typeface="Times New Roman" pitchFamily="18" charset="0"/>
              </a:rPr>
              <a:t>Где цвета лимун жут и Србија у Великом рату.</a:t>
            </a:r>
          </a:p>
          <a:p>
            <a:pPr>
              <a:buNone/>
            </a:pPr>
            <a:endParaRPr lang="sr-Cyrl-RS" i="1" dirty="0" smtClean="0">
              <a:latin typeface="Times New Roman" pitchFamily="18" charset="0"/>
              <a:cs typeface="Times New Roman" pitchFamily="18" charset="0"/>
            </a:endParaRPr>
          </a:p>
          <a:p>
            <a:pPr algn="ctr">
              <a:buNone/>
            </a:pPr>
            <a:endParaRPr lang="sr-Cyrl-RS" sz="4400" b="1" dirty="0" smtClean="0">
              <a:latin typeface="Times New Roman" pitchFamily="18" charset="0"/>
              <a:cs typeface="Times New Roman" pitchFamily="18" charset="0"/>
            </a:endParaRPr>
          </a:p>
          <a:p>
            <a:pPr algn="ctr">
              <a:buNone/>
            </a:pPr>
            <a:endParaRPr lang="sr-Cyrl-RS" sz="4400" b="1" dirty="0" smtClean="0">
              <a:latin typeface="Times New Roman" pitchFamily="18" charset="0"/>
              <a:cs typeface="Times New Roman" pitchFamily="18" charset="0"/>
            </a:endParaRPr>
          </a:p>
          <a:p>
            <a:pPr algn="ctr">
              <a:buNone/>
            </a:pPr>
            <a:r>
              <a:rPr lang="sr-Cyrl-RS" sz="6400" b="1" dirty="0" smtClean="0">
                <a:latin typeface="Times New Roman" pitchFamily="18" charset="0"/>
                <a:cs typeface="Times New Roman" pitchFamily="18" charset="0"/>
              </a:rPr>
              <a:t>Хвала Вам на пажњи!</a:t>
            </a:r>
            <a:endParaRPr lang="sr-Cyrl-RS" sz="6400" b="1" i="1" dirty="0" smtClean="0">
              <a:latin typeface="Times New Roman" pitchFamily="18" charset="0"/>
              <a:cs typeface="Times New Roman" pitchFamily="18" charset="0"/>
            </a:endParaRPr>
          </a:p>
          <a:p>
            <a:pPr algn="ctr">
              <a:buNone/>
            </a:pPr>
            <a:endParaRPr lang="sr-Cyrl-RS" b="1" i="1" dirty="0" smtClean="0">
              <a:latin typeface="Times New Roman" pitchFamily="18" charset="0"/>
              <a:cs typeface="Times New Roman" pitchFamily="18" charset="0"/>
            </a:endParaRPr>
          </a:p>
          <a:p>
            <a:pPr algn="ctr">
              <a:buNone/>
            </a:pPr>
            <a:endParaRPr lang="sr-Cyrl-RS" b="1" i="1" dirty="0" smtClean="0">
              <a:latin typeface="Times New Roman" pitchFamily="18" charset="0"/>
              <a:cs typeface="Times New Roman" pitchFamily="18" charset="0"/>
            </a:endParaRPr>
          </a:p>
          <a:p>
            <a:pPr algn="ctr">
              <a:buNone/>
            </a:pPr>
            <a:endParaRPr lang="sr-Cyrl-RS" b="1" i="1" dirty="0" smtClean="0">
              <a:latin typeface="Times New Roman" pitchFamily="18" charset="0"/>
              <a:cs typeface="Times New Roman" pitchFamily="18" charset="0"/>
            </a:endParaRPr>
          </a:p>
          <a:p>
            <a:pPr algn="ctr">
              <a:buNone/>
            </a:pPr>
            <a:endParaRPr lang="sr-Cyrl-RS" b="1" i="1" dirty="0" smtClean="0">
              <a:latin typeface="Times New Roman" pitchFamily="18" charset="0"/>
              <a:cs typeface="Times New Roman" pitchFamily="18" charset="0"/>
            </a:endParaRPr>
          </a:p>
          <a:p>
            <a:pPr algn="ctr">
              <a:buNone/>
            </a:pPr>
            <a:endParaRPr lang="sr-Cyrl-RS" b="1" i="1" dirty="0" smtClean="0">
              <a:latin typeface="Times New Roman" pitchFamily="18" charset="0"/>
              <a:cs typeface="Times New Roman" pitchFamily="18" charset="0"/>
            </a:endParaRPr>
          </a:p>
          <a:p>
            <a:pPr algn="ctr">
              <a:buNone/>
            </a:pPr>
            <a:r>
              <a:rPr lang="sr-Cyrl-RS" b="1" i="1" dirty="0" smtClean="0">
                <a:latin typeface="Times New Roman" pitchFamily="18" charset="0"/>
                <a:cs typeface="Times New Roman" pitchFamily="18" charset="0"/>
              </a:rPr>
              <a:t>                                           </a:t>
            </a:r>
          </a:p>
          <a:p>
            <a:pPr algn="ctr">
              <a:buNone/>
            </a:pPr>
            <a:r>
              <a:rPr lang="sr-Cyrl-RS" b="1" i="1" dirty="0" smtClean="0">
                <a:latin typeface="Times New Roman" pitchFamily="18" charset="0"/>
                <a:cs typeface="Times New Roman" pitchFamily="18" charset="0"/>
              </a:rPr>
              <a:t>                                                     Јелена Милојевић</a:t>
            </a:r>
            <a:endParaRPr lang="sr-Cyrl-R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395</TotalTime>
  <Words>731</Words>
  <Application>Microsoft Office PowerPoint</Application>
  <PresentationFormat>On-screen Show (4:3)</PresentationFormat>
  <Paragraphs>41</Paragraphs>
  <Slides>12</Slides>
  <Notes>0</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Technic</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Jelena</dc:creator>
  <cp:lastModifiedBy>Jelena</cp:lastModifiedBy>
  <cp:revision>25</cp:revision>
  <dcterms:created xsi:type="dcterms:W3CDTF">2006-08-16T00:00:00Z</dcterms:created>
  <dcterms:modified xsi:type="dcterms:W3CDTF">2022-11-08T21:50:48Z</dcterms:modified>
</cp:coreProperties>
</file>